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7"/>
  </p:sldMasterIdLst>
  <p:notesMasterIdLst>
    <p:notesMasterId r:id="rId24"/>
  </p:notesMasterIdLst>
  <p:handoutMasterIdLst>
    <p:handoutMasterId r:id="rId25"/>
  </p:handoutMasterIdLst>
  <p:sldIdLst>
    <p:sldId id="902" r:id="rId18"/>
    <p:sldId id="987" r:id="rId19"/>
    <p:sldId id="992" r:id="rId20"/>
    <p:sldId id="988" r:id="rId21"/>
    <p:sldId id="991" r:id="rId22"/>
    <p:sldId id="990" r:id="rId23"/>
  </p:sldIdLst>
  <p:sldSz cx="12198350" cy="6858000"/>
  <p:notesSz cx="7099300" cy="10234613"/>
  <p:custDataLst>
    <p:custData r:id="rId15"/>
    <p:tags r:id="rId26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414"/>
    <a:srgbClr val="EDEFF2"/>
    <a:srgbClr val="D9DEE2"/>
    <a:srgbClr val="FDFDFC"/>
    <a:srgbClr val="FDFDFD"/>
    <a:srgbClr val="FDFEFD"/>
    <a:srgbClr val="FEFDFD"/>
    <a:srgbClr val="FEFEFD"/>
    <a:srgbClr val="FEFEFE"/>
    <a:srgbClr val="FE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7" autoAdjust="0"/>
    <p:restoredTop sz="96433" autoAdjust="0"/>
  </p:normalViewPr>
  <p:slideViewPr>
    <p:cSldViewPr snapToObjects="1" showGuides="1">
      <p:cViewPr varScale="1">
        <p:scale>
          <a:sx n="116" d="100"/>
          <a:sy n="116" d="100"/>
        </p:scale>
        <p:origin x="714" y="114"/>
      </p:cViewPr>
      <p:guideLst/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 showGuides="1">
      <p:cViewPr varScale="1">
        <p:scale>
          <a:sx n="76" d="100"/>
          <a:sy n="76" d="100"/>
        </p:scale>
        <p:origin x="2982" y="12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7099300" cy="698500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2163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682163"/>
            <a:ext cx="3249612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49613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32480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t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46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8125" y="4822825"/>
            <a:ext cx="66230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682163"/>
            <a:ext cx="324961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682163"/>
            <a:ext cx="32480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550" tIns="148550" rIns="148550" bIns="148550" numCol="1" anchor="b" anchorCtr="0" compatLnSpc="1">
            <a:prstTxWarp prst="textNoShape">
              <a:avLst/>
            </a:prstTxWarp>
          </a:bodyPr>
          <a:lstStyle>
            <a:lvl1pPr algn="r" defTabSz="942975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 smtClean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4729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81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4662" cy="3836988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948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customXml" Target="../../customXml/item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customXml" Target="../../customXml/item8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customXml" Target="../../customXml/item4.xm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" y="-6350"/>
            <a:ext cx="12206341" cy="6862636"/>
          </a:xfrm>
          <a:prstGeom prst="rect">
            <a:avLst/>
          </a:prstGeom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2" y="4262659"/>
            <a:ext cx="6480000" cy="1539838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3999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7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1" b="1" dirty="0">
              <a:solidFill>
                <a:srgbClr val="990000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751" y="324000"/>
            <a:ext cx="2160000" cy="913804"/>
          </a:xfrm>
          <a:prstGeom prst="rect">
            <a:avLst/>
          </a:prstGeom>
        </p:spPr>
      </p:pic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>
          <a:xfrm>
            <a:off x="627062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1" b="1" baseline="0"/>
            </a:lvl1pPr>
            <a:lvl2pPr marL="1587" indent="0">
              <a:buNone/>
              <a:defRPr/>
            </a:lvl2pPr>
          </a:lstStyle>
          <a:p>
            <a:pPr lvl="0"/>
            <a:r>
              <a:rPr lang="de-DE" dirty="0" err="1" smtClean="0"/>
              <a:t>Realize</a:t>
            </a:r>
            <a:r>
              <a:rPr lang="de-DE" dirty="0" smtClean="0"/>
              <a:t> </a:t>
            </a:r>
            <a:r>
              <a:rPr lang="de-DE" dirty="0" err="1" smtClean="0"/>
              <a:t>innovation</a:t>
            </a:r>
            <a:r>
              <a:rPr lang="de-DE" dirty="0" smtClean="0"/>
              <a:t>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4" y="5907600"/>
            <a:ext cx="2339999" cy="324000"/>
          </a:xfrm>
        </p:spPr>
        <p:txBody>
          <a:bodyPr lIns="216000" tIns="90000" rIns="0" bIns="46800"/>
          <a:lstStyle>
            <a:lvl1pPr marL="0" marR="0" indent="0" algn="l" defTabSz="914369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1" b="1"/>
            </a:lvl1pPr>
            <a:lvl2pPr marL="1587" indent="0">
              <a:buNone/>
              <a:defRPr/>
            </a:lvl2pPr>
          </a:lstStyle>
          <a:p>
            <a:pPr lvl="0"/>
            <a:r>
              <a:rPr lang="de-DE" smtClean="0"/>
              <a:t>Unrestricted © Siemens AG 2017</a:t>
            </a:r>
            <a:endParaRPr lang="de-DE" dirty="0" smtClean="0"/>
          </a:p>
        </p:txBody>
      </p:sp>
      <p:grpSp>
        <p:nvGrpSpPr>
          <p:cNvPr id="34" name="Gruppieren 33"/>
          <p:cNvGrpSpPr/>
          <p:nvPr userDrawn="1"/>
        </p:nvGrpSpPr>
        <p:grpSpPr>
          <a:xfrm>
            <a:off x="-215998" y="-216000"/>
            <a:ext cx="12628799" cy="7290000"/>
            <a:chOff x="-216000" y="-216000"/>
            <a:chExt cx="12628800" cy="7290000"/>
          </a:xfrm>
        </p:grpSpPr>
        <p:cxnSp>
          <p:nvCxnSpPr>
            <p:cNvPr id="35" name="Gerade Verbindung 3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Gerade Verbindung 4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Gerade Verbindung 4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Gerade Verbindung 4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Gerade Verbindung 4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Gerade Verbindung 4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Gerade Verbindung 5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68618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type="titleOnly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2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36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2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8208963" cy="4752976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0" y="2"/>
            <a:ext cx="12198350" cy="1268413"/>
          </a:xfrm>
        </p:spPr>
        <p:txBody>
          <a:bodyPr/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</a:t>
            </a:r>
            <a:endParaRPr lang="en-US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627063" y="1412874"/>
            <a:ext cx="6768000" cy="4752976"/>
          </a:xfrm>
        </p:spPr>
        <p:txBody>
          <a:bodyPr/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tags" Target="../tags/tag9.xml"/><Relationship Id="rId18" Type="http://schemas.openxmlformats.org/officeDocument/2006/relationships/tags" Target="../tags/tag14.xml"/><Relationship Id="rId26" Type="http://schemas.openxmlformats.org/officeDocument/2006/relationships/tags" Target="../tags/tag22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7.xml"/><Relationship Id="rId34" Type="http://schemas.openxmlformats.org/officeDocument/2006/relationships/tags" Target="../tags/tag30.xml"/><Relationship Id="rId7" Type="http://schemas.openxmlformats.org/officeDocument/2006/relationships/tags" Target="../tags/tag3.xml"/><Relationship Id="rId12" Type="http://schemas.openxmlformats.org/officeDocument/2006/relationships/tags" Target="../tags/tag8.xml"/><Relationship Id="rId17" Type="http://schemas.openxmlformats.org/officeDocument/2006/relationships/tags" Target="../tags/tag13.xml"/><Relationship Id="rId25" Type="http://schemas.openxmlformats.org/officeDocument/2006/relationships/tags" Target="../tags/tag21.xml"/><Relationship Id="rId33" Type="http://schemas.openxmlformats.org/officeDocument/2006/relationships/tags" Target="../tags/tag29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2.xml"/><Relationship Id="rId20" Type="http://schemas.openxmlformats.org/officeDocument/2006/relationships/tags" Target="../tags/tag16.xml"/><Relationship Id="rId29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tags" Target="../tags/tag7.xml"/><Relationship Id="rId24" Type="http://schemas.openxmlformats.org/officeDocument/2006/relationships/tags" Target="../tags/tag20.xml"/><Relationship Id="rId32" Type="http://schemas.openxmlformats.org/officeDocument/2006/relationships/tags" Target="../tags/tag28.xml"/><Relationship Id="rId5" Type="http://schemas.openxmlformats.org/officeDocument/2006/relationships/theme" Target="../theme/theme1.xml"/><Relationship Id="rId15" Type="http://schemas.openxmlformats.org/officeDocument/2006/relationships/tags" Target="../tags/tag11.xml"/><Relationship Id="rId23" Type="http://schemas.openxmlformats.org/officeDocument/2006/relationships/tags" Target="../tags/tag19.xml"/><Relationship Id="rId28" Type="http://schemas.openxmlformats.org/officeDocument/2006/relationships/tags" Target="../tags/tag24.xml"/><Relationship Id="rId36" Type="http://schemas.openxmlformats.org/officeDocument/2006/relationships/image" Target="../media/image1.wmf"/><Relationship Id="rId10" Type="http://schemas.openxmlformats.org/officeDocument/2006/relationships/tags" Target="../tags/tag6.xml"/><Relationship Id="rId19" Type="http://schemas.openxmlformats.org/officeDocument/2006/relationships/tags" Target="../tags/tag15.xml"/><Relationship Id="rId31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5.xml"/><Relationship Id="rId14" Type="http://schemas.openxmlformats.org/officeDocument/2006/relationships/tags" Target="../tags/tag10.xml"/><Relationship Id="rId22" Type="http://schemas.openxmlformats.org/officeDocument/2006/relationships/tags" Target="../tags/tag18.xml"/><Relationship Id="rId27" Type="http://schemas.openxmlformats.org/officeDocument/2006/relationships/tags" Target="../tags/tag23.xml"/><Relationship Id="rId30" Type="http://schemas.openxmlformats.org/officeDocument/2006/relationships/tags" Target="../tags/tag26.xml"/><Relationship Id="rId35" Type="http://schemas.openxmlformats.org/officeDocument/2006/relationships/tags" Target="../tags/tag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dtRectangle 12 Id15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gray">
          <a:xfrm>
            <a:off x="0" y="2"/>
            <a:ext cx="12198350" cy="12684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endParaRPr lang="en-US"/>
          </a:p>
        </p:txBody>
      </p: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0" y="2"/>
            <a:ext cx="12198350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title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627063" y="1412874"/>
            <a:ext cx="8208963" cy="4752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copy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3072" name="cdtMasterTags_CL1 Id3072"/>
          <p:cNvCxnSpPr/>
          <p:nvPr userDrawn="1">
            <p:custDataLst>
              <p:tags r:id="rId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 userDrawn="1">
            <p:custDataLst>
              <p:tags r:id="rId1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 userDrawn="1">
            <p:custDataLst>
              <p:tags r:id="rId1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 userDrawn="1"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 userDrawn="1"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 userDrawn="1"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 userDrawn="1"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 userDrawn="1"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 userDrawn="1"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 userDrawn="1"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 userDrawn="1"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 userDrawn="1"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 userDrawn="1"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 userDrawn="1"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 userDrawn="1"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 userDrawn="1"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 userDrawn="1"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 userDrawn="1"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 userDrawn="1"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 userDrawn="1"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 userDrawn="1"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 userDrawn="1"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 userDrawn="1"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4" name="Picture 3"/>
          <p:cNvPicPr>
            <a:picLocks noChangeAspect="1" noChangeArrowheads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0917" y="324000"/>
            <a:ext cx="1584834" cy="67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ieren 1"/>
          <p:cNvGrpSpPr/>
          <p:nvPr userDrawn="1"/>
        </p:nvGrpSpPr>
        <p:grpSpPr>
          <a:xfrm>
            <a:off x="-215998" y="-216000"/>
            <a:ext cx="1262879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89107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22776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252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7656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07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 userDrawn="1">
            <p:custDataLst>
              <p:tags r:id="rId32"/>
            </p:custDataLst>
          </p:nvPr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399" tIns="144000" rIns="3211200" bIns="0" anchor="ctr"/>
          <a:lstStyle/>
          <a:p>
            <a:r>
              <a:rPr lang="de-DE" sz="1001" b="1" smtClean="0">
                <a:solidFill>
                  <a:srgbClr val="879BAA"/>
                </a:solidFill>
              </a:rPr>
              <a:t>Unrestricted © Siemens AG 2017</a:t>
            </a:r>
            <a:endParaRPr lang="de-DE" sz="1001" b="1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 userDrawn="1">
            <p:custDataLst>
              <p:tags r:id="rId33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fld id="{ADEB36A4-DE62-4FA5-9C74-3F160BD3F70C}" type="datetime3">
              <a:rPr lang="en-US" sz="1001" noProof="0" smtClean="0">
                <a:solidFill>
                  <a:srgbClr val="000000"/>
                </a:solidFill>
              </a:rPr>
              <a:t>15 June 2017</a:t>
            </a:fld>
            <a:endParaRPr lang="de-DE" sz="1001" noProof="0" dirty="0" smtClean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 userDrawn="1">
            <p:custDataLst>
              <p:tags r:id="rId34"/>
            </p:custDataLst>
          </p:nvPr>
        </p:nvSpPr>
        <p:spPr>
          <a:xfrm>
            <a:off x="0" y="6597650"/>
            <a:ext cx="1765286" cy="260350"/>
          </a:xfrm>
          <a:prstGeom prst="rect">
            <a:avLst/>
          </a:prstGeom>
          <a:noFill/>
        </p:spPr>
        <p:txBody>
          <a:bodyPr wrap="square" lIns="626399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1" noProof="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1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1" noProof="0" dirty="0" smtClean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 userDrawn="1">
            <p:custDataLst>
              <p:tags r:id="rId35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1" noProof="0" dirty="0" smtClean="0">
                <a:solidFill>
                  <a:srgbClr val="000000"/>
                </a:solidFill>
              </a:rPr>
              <a:t>Siemens PLM Software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5" r:id="rId2"/>
    <p:sldLayoutId id="2147483670" r:id="rId3"/>
    <p:sldLayoutId id="2147483692" r:id="rId4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dk2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184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369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553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738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2" indent="-177794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63" indent="-177794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45" indent="-177794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25" indent="-177794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47" indent="-188906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32" indent="-188906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16" indent="-188906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01" indent="-188906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8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8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40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3" userDrawn="1">
          <p15:clr>
            <a:srgbClr val="A4A3A4"/>
          </p15:clr>
        </p15:guide>
        <p15:guide id="4" orient="horz" pos="892" userDrawn="1">
          <p15:clr>
            <a:srgbClr val="FBAE40"/>
          </p15:clr>
        </p15:guide>
        <p15:guide id="5" orient="horz" pos="2430" userDrawn="1">
          <p15:clr>
            <a:srgbClr val="A4A3A4"/>
          </p15:clr>
        </p15:guide>
        <p15:guide id="6" orient="horz" pos="3882" userDrawn="1">
          <p15:clr>
            <a:srgbClr val="FBAE40"/>
          </p15:clr>
        </p15:guide>
        <p15:guide id="7" pos="395" userDrawn="1">
          <p15:clr>
            <a:srgbClr val="FBAE40"/>
          </p15:clr>
        </p15:guide>
        <p15:guide id="8" pos="7378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627062" y="4570306"/>
            <a:ext cx="6480000" cy="1232190"/>
          </a:xfrm>
        </p:spPr>
        <p:txBody>
          <a:bodyPr/>
          <a:lstStyle/>
          <a:p>
            <a:r>
              <a:rPr lang="en-US" dirty="0" smtClean="0"/>
              <a:t>SOS Crash Alert</a:t>
            </a:r>
            <a:r>
              <a:rPr lang="en-US" sz="1001" b="0" dirty="0"/>
              <a:t/>
            </a:r>
            <a:br>
              <a:rPr lang="en-US" sz="1001" b="0" dirty="0"/>
            </a:br>
            <a:r>
              <a:rPr lang="en-US" sz="2000" b="0" dirty="0" err="1" smtClean="0"/>
              <a:t>Hackathon</a:t>
            </a:r>
            <a:r>
              <a:rPr lang="en-US" sz="2000" b="0" dirty="0" smtClean="0"/>
              <a:t> 2017</a:t>
            </a:r>
            <a:endParaRPr lang="en-US" sz="2000" b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 smtClean="0"/>
              <a:t>Realize innovation.</a:t>
            </a:r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smtClean="0"/>
              <a:t>Restricted © Siemens </a:t>
            </a:r>
            <a:r>
              <a:rPr lang="en-US" noProof="0" smtClean="0"/>
              <a:t>AG 2017</a:t>
            </a:r>
            <a:endParaRPr lang="en-US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0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SOS </a:t>
            </a:r>
            <a:r>
              <a:rPr lang="en-US" dirty="0"/>
              <a:t>Crash Alert</a:t>
            </a: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b="0" noProof="0" dirty="0" smtClean="0"/>
              <a:t>Team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" y="1447800"/>
            <a:ext cx="5638800" cy="487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099175" y="4800600"/>
            <a:ext cx="6019800" cy="1524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t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Presentation and Concept – </a:t>
            </a:r>
            <a:r>
              <a:rPr lang="en-US" sz="1200" dirty="0" smtClean="0">
                <a:solidFill>
                  <a:schemeClr val="tx1"/>
                </a:solidFill>
              </a:rPr>
              <a:t>Makarand </a:t>
            </a:r>
            <a:r>
              <a:rPr lang="en-US" sz="1200" dirty="0" err="1" smtClean="0">
                <a:solidFill>
                  <a:schemeClr val="tx1"/>
                </a:solidFill>
              </a:rPr>
              <a:t>Khekale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Mobile App – </a:t>
            </a:r>
            <a:r>
              <a:rPr lang="en-US" sz="1200" dirty="0" smtClean="0">
                <a:solidFill>
                  <a:schemeClr val="tx1"/>
                </a:solidFill>
              </a:rPr>
              <a:t>Ashish </a:t>
            </a:r>
            <a:r>
              <a:rPr lang="en-US" sz="1200" dirty="0" err="1" smtClean="0">
                <a:solidFill>
                  <a:schemeClr val="tx1"/>
                </a:solidFill>
              </a:rPr>
              <a:t>Modi</a:t>
            </a:r>
            <a:r>
              <a:rPr lang="en-US" sz="1200" dirty="0" smtClean="0">
                <a:solidFill>
                  <a:schemeClr val="tx1"/>
                </a:solidFill>
              </a:rPr>
              <a:t> &amp; </a:t>
            </a:r>
            <a:r>
              <a:rPr lang="en-US" sz="1200" dirty="0" err="1" smtClean="0">
                <a:solidFill>
                  <a:schemeClr val="tx1"/>
                </a:solidFill>
              </a:rPr>
              <a:t>Mohneesh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Damade</a:t>
            </a:r>
            <a:endParaRPr lang="en-US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Micro-Services – </a:t>
            </a:r>
            <a:r>
              <a:rPr lang="en-US" sz="1200" dirty="0" smtClean="0">
                <a:solidFill>
                  <a:schemeClr val="tx1"/>
                </a:solidFill>
              </a:rPr>
              <a:t>Amit </a:t>
            </a:r>
            <a:r>
              <a:rPr lang="en-US" sz="1200" dirty="0" err="1" smtClean="0">
                <a:solidFill>
                  <a:schemeClr val="tx1"/>
                </a:solidFill>
              </a:rPr>
              <a:t>Karir</a:t>
            </a:r>
            <a:r>
              <a:rPr lang="en-US" sz="1200" dirty="0" smtClean="0">
                <a:solidFill>
                  <a:schemeClr val="tx1"/>
                </a:solidFill>
              </a:rPr>
              <a:t> &amp; </a:t>
            </a:r>
            <a:r>
              <a:rPr lang="en-US" sz="1200" dirty="0" err="1" smtClean="0">
                <a:solidFill>
                  <a:schemeClr val="tx1"/>
                </a:solidFill>
              </a:rPr>
              <a:t>Kanika</a:t>
            </a:r>
            <a:r>
              <a:rPr lang="en-US" sz="1200" dirty="0" smtClean="0">
                <a:solidFill>
                  <a:schemeClr val="tx1"/>
                </a:solidFill>
              </a:rPr>
              <a:t> Kapoor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tx1"/>
                </a:solidFill>
              </a:rPr>
              <a:t>Web </a:t>
            </a:r>
            <a:r>
              <a:rPr lang="en-US" sz="1200" b="1" dirty="0" err="1" smtClean="0">
                <a:solidFill>
                  <a:schemeClr val="tx1"/>
                </a:solidFill>
              </a:rPr>
              <a:t>DashBoard</a:t>
            </a:r>
            <a:r>
              <a:rPr lang="en-US" sz="1200" b="1" dirty="0" smtClean="0">
                <a:solidFill>
                  <a:schemeClr val="tx1"/>
                </a:solidFill>
              </a:rPr>
              <a:t> – </a:t>
            </a:r>
            <a:r>
              <a:rPr lang="en-US" sz="1200" dirty="0" err="1" smtClean="0">
                <a:solidFill>
                  <a:schemeClr val="tx1"/>
                </a:solidFill>
              </a:rPr>
              <a:t>Arunesh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Dubey</a:t>
            </a:r>
            <a:r>
              <a:rPr lang="en-US" sz="1200" dirty="0" smtClean="0">
                <a:solidFill>
                  <a:schemeClr val="tx1"/>
                </a:solidFill>
              </a:rPr>
              <a:t> &amp; </a:t>
            </a:r>
            <a:r>
              <a:rPr lang="en-US" sz="1200" dirty="0" err="1" smtClean="0">
                <a:solidFill>
                  <a:schemeClr val="tx1"/>
                </a:solidFill>
              </a:rPr>
              <a:t>Akhilesh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Verma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9761672">
            <a:off x="7165975" y="2514600"/>
            <a:ext cx="3200400" cy="3048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>
                <a:solidFill>
                  <a:srgbClr val="FF0000"/>
                </a:solidFill>
              </a:rPr>
              <a:t>Team Photo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75" y="1388587"/>
            <a:ext cx="6019799" cy="32918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500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SOS </a:t>
            </a:r>
            <a:r>
              <a:rPr lang="en-US" dirty="0"/>
              <a:t>Crash Alert</a:t>
            </a:r>
            <a:br>
              <a:rPr lang="en-US" dirty="0"/>
            </a:br>
            <a:r>
              <a:rPr lang="en-US" b="0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1371600"/>
            <a:ext cx="5257800" cy="26669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86669" y="4171644"/>
            <a:ext cx="5250506" cy="259667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t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</a:rPr>
              <a:t>Road Accident due to bad road </a:t>
            </a:r>
            <a:r>
              <a:rPr lang="en-US" sz="1400" b="1" dirty="0" smtClean="0">
                <a:solidFill>
                  <a:schemeClr val="tx1"/>
                </a:solidFill>
              </a:rPr>
              <a:t>design or other reasons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chemeClr val="tx1"/>
                </a:solidFill>
              </a:rPr>
              <a:t>Helping people don’t </a:t>
            </a:r>
            <a:r>
              <a:rPr lang="en-US" sz="1400" b="1" dirty="0">
                <a:solidFill>
                  <a:schemeClr val="tx1"/>
                </a:solidFill>
              </a:rPr>
              <a:t>have nearby Ambulance, Police, Crane contact </a:t>
            </a:r>
            <a:r>
              <a:rPr lang="en-US" sz="1400" b="1" dirty="0" smtClean="0">
                <a:solidFill>
                  <a:schemeClr val="tx1"/>
                </a:solidFill>
              </a:rPr>
              <a:t>numbers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chemeClr val="tx1"/>
                </a:solidFill>
              </a:rPr>
              <a:t>Time loss to escort injured person to hospital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chemeClr val="tx1"/>
                </a:solidFill>
              </a:rPr>
              <a:t>Time loss in legal formalities/police process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chemeClr val="tx1"/>
                </a:solidFill>
              </a:rPr>
              <a:t>No timely finance/insurance/</a:t>
            </a:r>
            <a:r>
              <a:rPr lang="en-US" sz="1400" b="1" dirty="0" err="1" smtClean="0">
                <a:solidFill>
                  <a:schemeClr val="tx1"/>
                </a:solidFill>
              </a:rPr>
              <a:t>medi</a:t>
            </a:r>
            <a:r>
              <a:rPr lang="en-US" sz="1400" b="1" dirty="0" smtClean="0">
                <a:solidFill>
                  <a:schemeClr val="tx1"/>
                </a:solidFill>
              </a:rPr>
              <a:t>-claim availability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chemeClr val="tx1"/>
                </a:solidFill>
              </a:rPr>
              <a:t>Blood group shortage 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solidFill>
                  <a:schemeClr val="tx1"/>
                </a:solidFill>
              </a:rPr>
              <a:t>Injured person may loose the life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00" b="1" dirty="0" err="1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175" y="1379837"/>
            <a:ext cx="6861175" cy="53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SOS </a:t>
            </a:r>
            <a:r>
              <a:rPr lang="en-US" dirty="0"/>
              <a:t>Crash Alert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noProof="0" dirty="0" smtClean="0"/>
              <a:t>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" y="1519774"/>
            <a:ext cx="5562600" cy="4804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67" y="1515762"/>
            <a:ext cx="6148928" cy="48088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035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SOS Crash Alert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0" dirty="0"/>
              <a:t>Features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732585" y="1477107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Web Dashboard to show Accident prone areas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732585" y="3009607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 smtClean="0">
                <a:solidFill>
                  <a:schemeClr val="tx1"/>
                </a:solidFill>
              </a:rPr>
              <a:t>Mobile Sensor detector and alert generation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732585" y="3795056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 smtClean="0">
                <a:solidFill>
                  <a:schemeClr val="tx1"/>
                </a:solidFill>
              </a:rPr>
              <a:t>Mobile App with Acknowledgement Facility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732585" y="4559988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 smtClean="0">
                <a:solidFill>
                  <a:schemeClr val="tx1"/>
                </a:solidFill>
              </a:rPr>
              <a:t>Show accident spot on Google map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732584" y="5324921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b="1" dirty="0">
                <a:solidFill>
                  <a:schemeClr val="tx1"/>
                </a:solidFill>
              </a:rPr>
              <a:t>Show distance of emergency services 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732585" y="2230168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 smtClean="0">
                <a:solidFill>
                  <a:schemeClr val="tx1"/>
                </a:solidFill>
              </a:rPr>
              <a:t>Web Live Report to all stake holders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8" y="1473782"/>
            <a:ext cx="5392735" cy="4525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074" y="190875"/>
            <a:ext cx="990600" cy="6878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2775" y="807489"/>
            <a:ext cx="562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http://soscrashalert.cfapps.io/soscrashalert/main.html</a:t>
            </a:r>
          </a:p>
        </p:txBody>
      </p:sp>
    </p:spTree>
    <p:extLst>
      <p:ext uri="{BB962C8B-B14F-4D97-AF65-F5344CB8AC3E}">
        <p14:creationId xmlns:p14="http://schemas.microsoft.com/office/powerpoint/2010/main" val="137825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SOS Crash Alert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="0" dirty="0"/>
              <a:t>Big </a:t>
            </a:r>
            <a:r>
              <a:rPr lang="en-US" b="0" dirty="0" smtClean="0"/>
              <a:t>Picture &amp; Business Value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800321" y="1477107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 dirty="0" smtClean="0">
                <a:solidFill>
                  <a:schemeClr val="tx1"/>
                </a:solidFill>
              </a:rPr>
              <a:t>       </a:t>
            </a:r>
            <a:r>
              <a:rPr lang="en-US" sz="1800" b="1" dirty="0" err="1" smtClean="0">
                <a:solidFill>
                  <a:schemeClr val="tx1"/>
                </a:solidFill>
              </a:rPr>
              <a:t>IoT</a:t>
            </a:r>
            <a:r>
              <a:rPr lang="en-US" sz="1800" b="1" dirty="0" smtClean="0">
                <a:solidFill>
                  <a:schemeClr val="tx1"/>
                </a:solidFill>
              </a:rPr>
              <a:t> Healthcare Solutions- </a:t>
            </a:r>
            <a:r>
              <a:rPr lang="en-US" sz="1800" dirty="0" smtClean="0">
                <a:solidFill>
                  <a:schemeClr val="tx1"/>
                </a:solidFill>
              </a:rPr>
              <a:t>Remote monitoring of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</a:t>
            </a:r>
            <a:r>
              <a:rPr lang="en-US" sz="1800" dirty="0" smtClean="0">
                <a:solidFill>
                  <a:schemeClr val="tx1"/>
                </a:solidFill>
              </a:rPr>
              <a:t>  Patient’s health Statistics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800321" y="2239110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 smtClean="0">
                <a:solidFill>
                  <a:schemeClr val="tx1"/>
                </a:solidFill>
              </a:rPr>
              <a:t>       Smart Grid Assess Monitoring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800321" y="3786558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 smtClean="0">
                <a:solidFill>
                  <a:schemeClr val="tx1"/>
                </a:solidFill>
              </a:rPr>
              <a:t>       Disaster Management in Railways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785671" y="3017841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 smtClean="0">
                <a:solidFill>
                  <a:schemeClr val="tx1"/>
                </a:solidFill>
              </a:rPr>
              <a:t>       Agricultural Logistic Management For Emergency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      Response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00320" y="4554424"/>
            <a:ext cx="6313365" cy="6594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 smtClean="0">
                <a:solidFill>
                  <a:schemeClr val="tx1"/>
                </a:solidFill>
              </a:rPr>
              <a:t>       Environment Disaster Tracking - </a:t>
            </a:r>
            <a:r>
              <a:rPr lang="en-US" dirty="0">
                <a:solidFill>
                  <a:schemeClr val="tx1"/>
                </a:solidFill>
              </a:rPr>
              <a:t>wild fires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</a:t>
            </a:r>
            <a:r>
              <a:rPr lang="en-US" dirty="0">
                <a:solidFill>
                  <a:schemeClr val="tx1"/>
                </a:solidFill>
              </a:rPr>
              <a:t>tornadoes, earthquakes, cloudbursts and volcanic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2097" y="5335688"/>
            <a:ext cx="5431739" cy="1293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t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tx1"/>
                </a:solidFill>
              </a:rPr>
              <a:t>Concept can be used in different business segments for Disaster Management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tx1"/>
                </a:solidFill>
              </a:rPr>
              <a:t>Provide services on </a:t>
            </a:r>
            <a:r>
              <a:rPr lang="en-US" b="1" dirty="0" err="1" smtClean="0">
                <a:solidFill>
                  <a:schemeClr val="tx1"/>
                </a:solidFill>
              </a:rPr>
              <a:t>MindSphere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1477107"/>
            <a:ext cx="5105400" cy="3752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671" y="2239110"/>
            <a:ext cx="504825" cy="6694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671" y="1469151"/>
            <a:ext cx="504825" cy="6439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154" y="3017840"/>
            <a:ext cx="539622" cy="6594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541" y="3792399"/>
            <a:ext cx="508236" cy="6360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002" y="4547085"/>
            <a:ext cx="529776" cy="6667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6153836" y="5335688"/>
            <a:ext cx="5431739" cy="12937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t">
            <a:noAutofit/>
          </a:bodyPr>
          <a:lstStyle/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tx1"/>
                </a:solidFill>
              </a:rPr>
              <a:t>Can provide Hardware-Software package offerings 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tx1"/>
                </a:solidFill>
              </a:rPr>
              <a:t>Help to reduce financial and life losses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9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PROT" val="3"/>
  <p:tag name="CDT_PROT_TOP" val="0"/>
  <p:tag name="CDT_PROT_LEFT" val="0"/>
  <p:tag name="CDT_PROT_WIDTH" val="960,5"/>
  <p:tag name="CDT_PROT_HEIGHT" val="99,87504"/>
  <p:tag name="CDT_DELETE_ONEVENT_NEWPRES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Title fullscreen (big bar up)"/>
  <p:tag name="CDT_LAYOUT_TYPE" val="1"/>
  <p:tag name="CDT_ORIGINAL_DESIGNS_NAME" val="Siemens 2013 – 16:9"/>
  <p:tag name="CDT_ORIGINAL_MASTERS_NAME" val="Title fullscreen (big bar up)"/>
  <p:tag name="CDT_ORIGINAL_LAYOUT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heme/theme1.xml><?xml version="1.0" encoding="utf-8"?>
<a:theme xmlns:a="http://schemas.openxmlformats.org/drawingml/2006/main" name="Siemens 2016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sie-ppt-ingenuity-for-life-16x9-v1" id="{E46B63D6-0CA7-2A41-8EBD-CC814D1D0A66}" vid="{9BD9098A-68F1-024C-8BB1-1CC701F855E9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6487"/>
    </a:custClr>
    <a:custClr name="Siemens Accent Blue light">
      <a:srgbClr val="55A0B9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Free Content</Name>
  <PpLayout>11</PpLayout>
  <Index>9</Index>
</p4ppTags>
</file>

<file path=customXml/item10.xml><?xml version="1.0" encoding="utf-8"?>
<p4ppTags>
  <Name>One object (large) + Navigation</Name>
  <PpLayout>32</PpLayout>
  <Index>17</Index>
</p4ppTags>
</file>

<file path=customXml/item11.xml><?xml version="1.0" encoding="utf-8"?>
<p4ppTags>
  <Name>Three columns</Name>
  <PpLayout>32</PpLayout>
  <Index>14</Index>
</p4ppTags>
</file>

<file path=customXml/item12.xml><?xml version="1.0" encoding="utf-8"?>
<p4ppTags>
  <Name>Three columns + Navigation</Name>
  <PpLayout>32</PpLayout>
  <Index>20</Index>
</p4ppTags>
</file>

<file path=customXml/item13.xml><?xml version="1.0" encoding="utf-8"?>
<p4ppTags>
  <Name>One object (small) + Navigation</Name>
  <PpLayout>32</PpLayout>
  <Index>18</Index>
</p4ppTags>
</file>

<file path=customXml/item14.xml><?xml version="1.0" encoding="utf-8"?>
<p4ppTags>
  <Name>Two columns + Navigation</Name>
  <PpLayout>32</PpLayout>
  <Index>19</Index>
</p4ppTags>
</file>

<file path=customXml/item15.xml><?xml version="1.0" encoding="utf-8"?>
<p4ppTags/>
</file>

<file path=customXml/item16.xml><?xml version="1.0" encoding="utf-8"?>
<p4ppTags>
  <Name>Free Content + Navigation</Name>
  <PpLayout>32</PpLayout>
  <Index>16</Index>
</p4ppTags>
</file>

<file path=customXml/item2.xml><?xml version="1.0" encoding="utf-8"?>
<p4ppTags>
  <Name>Text + Index</Name>
  <PpLayout>32</PpLayout>
  <Index>8</Index>
</p4ppTags>
</file>

<file path=customXml/item3.xml><?xml version="1.0" encoding="utf-8"?>
<p4ppTags>
  <Name>Four objects</Name>
  <PpLayout>24</PpLayout>
  <Index>15</Index>
</p4ppTags>
</file>

<file path=customXml/item4.xml><?xml version="1.0" encoding="utf-8"?>
<p4ppTags>
  <Name>One object (small)</Name>
  <PpLayout>16</PpLayout>
  <Index>11</Index>
</p4ppTags>
</file>

<file path=customXml/item5.xml><?xml version="1.0" encoding="utf-8"?>
<p4ppTags>
  <Name>Two rows + Navigation</Name>
  <PpLayout>32</PpLayout>
  <Index>21</Index>
</p4ppTags>
</file>

<file path=customXml/item6.xml><?xml version="1.0" encoding="utf-8"?>
<p4ppTags>
  <Name>Two rows</Name>
  <PpLayout>32</PpLayout>
  <Index>13</Index>
</p4ppTags>
</file>

<file path=customXml/item7.xml><?xml version="1.0" encoding="utf-8"?>
<p4ppTags>
  <Name>Four objects + Navigation</Name>
  <PpLayout>32</PpLayout>
  <Index>22</Index>
</p4ppTags>
</file>

<file path=customXml/item8.xml><?xml version="1.0" encoding="utf-8"?>
<p4ppTags>
  <Name>One object (large)</Name>
  <PpLayout>16</PpLayout>
  <Index>10</Index>
</p4ppTags>
</file>

<file path=customXml/item9.xml><?xml version="1.0" encoding="utf-8"?>
<p4ppTags>
  <Name>Two columns</Name>
  <PpLayout>29</PpLayout>
  <Index>12</Index>
</p4ppTags>
</file>

<file path=customXml/itemProps1.xml><?xml version="1.0" encoding="utf-8"?>
<ds:datastoreItem xmlns:ds="http://schemas.openxmlformats.org/officeDocument/2006/customXml" ds:itemID="{D8097D0C-BE3E-4AEC-9593-65CFCCB19297}">
  <ds:schemaRefs/>
</ds:datastoreItem>
</file>

<file path=customXml/itemProps10.xml><?xml version="1.0" encoding="utf-8"?>
<ds:datastoreItem xmlns:ds="http://schemas.openxmlformats.org/officeDocument/2006/customXml" ds:itemID="{B27F640E-84DF-4F97-BC70-D045F1E6594F}">
  <ds:schemaRefs/>
</ds:datastoreItem>
</file>

<file path=customXml/itemProps11.xml><?xml version="1.0" encoding="utf-8"?>
<ds:datastoreItem xmlns:ds="http://schemas.openxmlformats.org/officeDocument/2006/customXml" ds:itemID="{15CF3461-70D1-4B54-AFAB-DAFDA0A238CD}">
  <ds:schemaRefs/>
</ds:datastoreItem>
</file>

<file path=customXml/itemProps12.xml><?xml version="1.0" encoding="utf-8"?>
<ds:datastoreItem xmlns:ds="http://schemas.openxmlformats.org/officeDocument/2006/customXml" ds:itemID="{85D77EE6-52B7-48BE-9EDB-748F1EBB53DE}">
  <ds:schemaRefs/>
</ds:datastoreItem>
</file>

<file path=customXml/itemProps13.xml><?xml version="1.0" encoding="utf-8"?>
<ds:datastoreItem xmlns:ds="http://schemas.openxmlformats.org/officeDocument/2006/customXml" ds:itemID="{D9FE249F-833E-4CF0-BECB-552D01D7DC9E}">
  <ds:schemaRefs/>
</ds:datastoreItem>
</file>

<file path=customXml/itemProps14.xml><?xml version="1.0" encoding="utf-8"?>
<ds:datastoreItem xmlns:ds="http://schemas.openxmlformats.org/officeDocument/2006/customXml" ds:itemID="{D7BABA95-BFFE-422B-8591-3271669EEA88}">
  <ds:schemaRefs/>
</ds:datastoreItem>
</file>

<file path=customXml/itemProps15.xml><?xml version="1.0" encoding="utf-8"?>
<ds:datastoreItem xmlns:ds="http://schemas.openxmlformats.org/officeDocument/2006/customXml" ds:itemID="{572FBA73-6DBF-45DA-8282-9342320CFAB0}">
  <ds:schemaRefs/>
</ds:datastoreItem>
</file>

<file path=customXml/itemProps16.xml><?xml version="1.0" encoding="utf-8"?>
<ds:datastoreItem xmlns:ds="http://schemas.openxmlformats.org/officeDocument/2006/customXml" ds:itemID="{7CC5F709-E74B-4E5F-A728-923D5062EBEF}">
  <ds:schemaRefs/>
</ds:datastoreItem>
</file>

<file path=customXml/itemProps2.xml><?xml version="1.0" encoding="utf-8"?>
<ds:datastoreItem xmlns:ds="http://schemas.openxmlformats.org/officeDocument/2006/customXml" ds:itemID="{7E35FEDB-1F0E-4D67-A313-4AC59C26FF29}">
  <ds:schemaRefs/>
</ds:datastoreItem>
</file>

<file path=customXml/itemProps3.xml><?xml version="1.0" encoding="utf-8"?>
<ds:datastoreItem xmlns:ds="http://schemas.openxmlformats.org/officeDocument/2006/customXml" ds:itemID="{1581BFFB-B4CE-47A8-BE77-DC1339B1E5A7}">
  <ds:schemaRefs/>
</ds:datastoreItem>
</file>

<file path=customXml/itemProps4.xml><?xml version="1.0" encoding="utf-8"?>
<ds:datastoreItem xmlns:ds="http://schemas.openxmlformats.org/officeDocument/2006/customXml" ds:itemID="{1618AA06-B22E-4D19-9680-0D7830426729}">
  <ds:schemaRefs/>
</ds:datastoreItem>
</file>

<file path=customXml/itemProps5.xml><?xml version="1.0" encoding="utf-8"?>
<ds:datastoreItem xmlns:ds="http://schemas.openxmlformats.org/officeDocument/2006/customXml" ds:itemID="{6C79E4F8-DCFB-483C-880A-AEEC6AAFC838}">
  <ds:schemaRefs/>
</ds:datastoreItem>
</file>

<file path=customXml/itemProps6.xml><?xml version="1.0" encoding="utf-8"?>
<ds:datastoreItem xmlns:ds="http://schemas.openxmlformats.org/officeDocument/2006/customXml" ds:itemID="{38AB8DE4-FD9B-4166-BEC3-3F1753596133}">
  <ds:schemaRefs/>
</ds:datastoreItem>
</file>

<file path=customXml/itemProps7.xml><?xml version="1.0" encoding="utf-8"?>
<ds:datastoreItem xmlns:ds="http://schemas.openxmlformats.org/officeDocument/2006/customXml" ds:itemID="{EAB520BC-C6EC-457E-8AB5-55DB67C86858}">
  <ds:schemaRefs/>
</ds:datastoreItem>
</file>

<file path=customXml/itemProps8.xml><?xml version="1.0" encoding="utf-8"?>
<ds:datastoreItem xmlns:ds="http://schemas.openxmlformats.org/officeDocument/2006/customXml" ds:itemID="{80661B8B-A327-44F9-823B-4D9EE0B3EC78}">
  <ds:schemaRefs/>
</ds:datastoreItem>
</file>

<file path=customXml/itemProps9.xml><?xml version="1.0" encoding="utf-8"?>
<ds:datastoreItem xmlns:ds="http://schemas.openxmlformats.org/officeDocument/2006/customXml" ds:itemID="{1666F4C2-68F5-4840-A44A-1A646C0925A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sie-ppt-ingenuity-for-life-16x9-v1</Template>
  <TotalTime>2457</TotalTime>
  <Words>219</Words>
  <Application>Microsoft Office PowerPoint</Application>
  <PresentationFormat>Custom</PresentationFormat>
  <Paragraphs>48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ＭＳ Ｐゴシック</vt:lpstr>
      <vt:lpstr>Arial</vt:lpstr>
      <vt:lpstr>Wingdings</vt:lpstr>
      <vt:lpstr>ヒラギノ角ゴ Pro W3</vt:lpstr>
      <vt:lpstr>Siemens 2016 – 16:9</vt:lpstr>
      <vt:lpstr>SOS Crash Alert Hackathon 2017</vt:lpstr>
      <vt:lpstr>SOS Crash Alert Team</vt:lpstr>
      <vt:lpstr>SOS Crash Alert Problem Statement</vt:lpstr>
      <vt:lpstr>SOS Crash Alert  Concept</vt:lpstr>
      <vt:lpstr>SOS Crash Alert Features</vt:lpstr>
      <vt:lpstr>SOS Crash Alert Big Picture &amp; Business Value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Headline, Arial Bold, 40 pt  Subhead, Arial Regular, 20 pt Smart panel width can be freely chosen</dc:title>
  <dc:creator>LICI DENNING</dc:creator>
  <cp:keywords>C_Unrestricted</cp:keywords>
  <cp:lastModifiedBy>Modi, Ashish (DF PL DS PAS R&amp;D-P 8)</cp:lastModifiedBy>
  <cp:revision>186</cp:revision>
  <cp:lastPrinted>2012-10-29T09:59:01Z</cp:lastPrinted>
  <dcterms:created xsi:type="dcterms:W3CDTF">2016-07-28T19:16:35Z</dcterms:created>
  <dcterms:modified xsi:type="dcterms:W3CDTF">2017-06-15T04:11:44Z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January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1.0</vt:lpwstr>
  </property>
  <property fmtid="{D5CDD505-2E9C-101B-9397-08002B2CF9AE}" pid="6" name="Document Confidentiality">
    <vt:lpwstr>Unrestricted</vt:lpwstr>
  </property>
</Properties>
</file>